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7" r:id="rId3"/>
    <p:sldId id="301" r:id="rId4"/>
    <p:sldId id="298" r:id="rId5"/>
    <p:sldId id="258" r:id="rId6"/>
    <p:sldId id="257" r:id="rId7"/>
    <p:sldId id="259" r:id="rId8"/>
    <p:sldId id="296" r:id="rId9"/>
    <p:sldId id="260" r:id="rId10"/>
    <p:sldId id="261" r:id="rId11"/>
    <p:sldId id="262" r:id="rId12"/>
    <p:sldId id="263" r:id="rId13"/>
    <p:sldId id="264" r:id="rId14"/>
    <p:sldId id="299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0" r:id="rId29"/>
    <p:sldId id="278" r:id="rId30"/>
    <p:sldId id="30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98732875743414"/>
          <c:y val="4.1594195808361295E-2"/>
          <c:w val="0.69856561923821858"/>
          <c:h val="0.89889171528363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>
                  <a:alpha val="95000"/>
                </a:schemeClr>
              </a:solidFill>
            </a:ln>
            <a:effectLst/>
          </c:spPr>
          <c:invertIfNegative val="0"/>
          <c:cat>
            <c:strRef>
              <c:f>List1!$A$2:$A$12</c:f>
              <c:strCache>
                <c:ptCount val="11"/>
                <c:pt idx="0">
                  <c:v>jiné</c:v>
                </c:pt>
                <c:pt idx="1">
                  <c:v>sportovní vyžití</c:v>
                </c:pt>
                <c:pt idx="2">
                  <c:v>životní prostředí</c:v>
                </c:pt>
                <c:pt idx="3">
                  <c:v>nabídka pracovních příležitostí</c:v>
                </c:pt>
                <c:pt idx="4">
                  <c:v>kulturní a společenský život</c:v>
                </c:pt>
                <c:pt idx="5">
                  <c:v>stav místních komunikací</c:v>
                </c:pt>
                <c:pt idx="6">
                  <c:v>dostupnost obchodů a služeb</c:v>
                </c:pt>
                <c:pt idx="7">
                  <c:v>stav chodníků</c:v>
                </c:pt>
                <c:pt idx="8">
                  <c:v>vztahy mezi lidmi</c:v>
                </c:pt>
                <c:pt idx="9">
                  <c:v>zájem lidí o obec</c:v>
                </c:pt>
                <c:pt idx="10">
                  <c:v>rozsah cyklostezek do okolních obcí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19</c:v>
                </c:pt>
                <c:pt idx="1">
                  <c:v>40</c:v>
                </c:pt>
                <c:pt idx="2">
                  <c:v>41</c:v>
                </c:pt>
                <c:pt idx="3">
                  <c:v>45</c:v>
                </c:pt>
                <c:pt idx="4">
                  <c:v>89</c:v>
                </c:pt>
                <c:pt idx="5">
                  <c:v>93</c:v>
                </c:pt>
                <c:pt idx="6">
                  <c:v>97</c:v>
                </c:pt>
                <c:pt idx="7">
                  <c:v>102</c:v>
                </c:pt>
                <c:pt idx="8">
                  <c:v>112</c:v>
                </c:pt>
                <c:pt idx="9">
                  <c:v>148</c:v>
                </c:pt>
                <c:pt idx="10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8-49B8-BC76-D3A6FEDAF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6753784"/>
        <c:axId val="276756408"/>
      </c:barChart>
      <c:catAx>
        <c:axId val="276753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6756408"/>
        <c:crosses val="autoZero"/>
        <c:auto val="1"/>
        <c:lblAlgn val="ctr"/>
        <c:lblOffset val="100"/>
        <c:noMultiLvlLbl val="0"/>
      </c:catAx>
      <c:valAx>
        <c:axId val="276756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675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List1!$A$7:$A$17</c:f>
              <c:strCache>
                <c:ptCount val="11"/>
                <c:pt idx="0">
                  <c:v>  rekonstrukce a dobudování st. místních komunikací</c:v>
                </c:pt>
                <c:pt idx="1">
                  <c:v>  rekonstrukce a dobudování chodníků</c:v>
                </c:pt>
                <c:pt idx="2">
                  <c:v>  rekonstrukce a dobudování cyklostezek</c:v>
                </c:pt>
                <c:pt idx="3">
                  <c:v> zkvalitnění podmínek pro činnost ZŠ a MŠ</c:v>
                </c:pt>
                <c:pt idx="4">
                  <c:v> rekonstrukce areálu kulturního domu a letního kina</c:v>
                </c:pt>
                <c:pt idx="5">
                  <c:v>   rekonstrukce stávajících a vybudování nových sportovišť</c:v>
                </c:pt>
                <c:pt idx="6">
                  <c:v> zlepšování vzhledu obce</c:v>
                </c:pt>
                <c:pt idx="7">
                  <c:v> výstavba nové hasičské zbrojnice</c:v>
                </c:pt>
                <c:pt idx="8">
                  <c:v> rozšiřování a zkvalitňování zeleně</c:v>
                </c:pt>
                <c:pt idx="9">
                  <c:v>  podpora činnosti spolků</c:v>
                </c:pt>
                <c:pt idx="10">
                  <c:v> výkup pozemků a jejich zasíťování pro budoucí výstavbu</c:v>
                </c:pt>
              </c:strCache>
            </c:strRef>
          </c:cat>
          <c:val>
            <c:numRef>
              <c:f>List1!$B$7:$B$17</c:f>
              <c:numCache>
                <c:formatCode>General</c:formatCode>
                <c:ptCount val="11"/>
                <c:pt idx="0">
                  <c:v>94</c:v>
                </c:pt>
                <c:pt idx="1">
                  <c:v>99</c:v>
                </c:pt>
                <c:pt idx="2">
                  <c:v>225</c:v>
                </c:pt>
                <c:pt idx="3">
                  <c:v>37</c:v>
                </c:pt>
                <c:pt idx="4">
                  <c:v>228</c:v>
                </c:pt>
                <c:pt idx="5">
                  <c:v>29</c:v>
                </c:pt>
                <c:pt idx="6">
                  <c:v>114</c:v>
                </c:pt>
                <c:pt idx="7">
                  <c:v>95</c:v>
                </c:pt>
                <c:pt idx="8">
                  <c:v>110</c:v>
                </c:pt>
                <c:pt idx="9">
                  <c:v>88</c:v>
                </c:pt>
                <c:pt idx="1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5-439F-8906-2FCFA9E78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5109752"/>
        <c:axId val="425117624"/>
      </c:barChart>
      <c:catAx>
        <c:axId val="425109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87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5117624"/>
        <c:crosses val="autoZero"/>
        <c:auto val="1"/>
        <c:lblAlgn val="ctr"/>
        <c:lblOffset val="100"/>
        <c:noMultiLvlLbl val="0"/>
      </c:catAx>
      <c:valAx>
        <c:axId val="425117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510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86A3-8671-45A6-9988-408AC652A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938" y="3501277"/>
            <a:ext cx="8922058" cy="1624613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chemeClr val="accent4"/>
                </a:solidFill>
              </a:rPr>
              <a:t>Program rozvoje obce Rohatec </a:t>
            </a:r>
            <a:br>
              <a:rPr lang="pl-PL" sz="4000" b="1" dirty="0">
                <a:solidFill>
                  <a:schemeClr val="accent4"/>
                </a:solidFill>
              </a:rPr>
            </a:br>
            <a:r>
              <a:rPr lang="pl-PL" sz="4000" b="1" dirty="0">
                <a:solidFill>
                  <a:schemeClr val="accent4"/>
                </a:solidFill>
              </a:rPr>
              <a:t>na období 2019–2025:</a:t>
            </a:r>
            <a:br>
              <a:rPr lang="pl-PL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pl-PL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4000" dirty="0">
                <a:solidFill>
                  <a:schemeClr val="accent2">
                    <a:lumMod val="50000"/>
                  </a:schemeClr>
                </a:solidFill>
              </a:rPr>
              <a:t>Diskuzní setkání občanů a výsledky dotazníku pro obyvatele.</a:t>
            </a:r>
            <a:endParaRPr lang="cs-CZ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9A7C20-2DA3-49D3-85FD-D06B3F4A2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478" y="4376691"/>
            <a:ext cx="7766936" cy="1782543"/>
          </a:xfrm>
        </p:spPr>
        <p:txBody>
          <a:bodyPr>
            <a:normAutofit fontScale="25000" lnSpcReduction="20000"/>
          </a:bodyPr>
          <a:lstStyle/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sz="9600" dirty="0">
                <a:solidFill>
                  <a:schemeClr val="accent2">
                    <a:lumMod val="50000"/>
                  </a:schemeClr>
                </a:solidFill>
              </a:rPr>
              <a:t>Období dotazování: září 2018</a:t>
            </a:r>
          </a:p>
          <a:p>
            <a:pPr algn="ctr"/>
            <a:endParaRPr lang="cs-CZ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3" descr="logo-hlavička">
            <a:extLst>
              <a:ext uri="{FF2B5EF4-FFF2-40B4-BE49-F238E27FC236}">
                <a16:creationId xmlns:a16="http://schemas.microsoft.com/office/drawing/2014/main" id="{4012403B-E48B-43C5-8B0D-E9A980A0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" y="5857562"/>
            <a:ext cx="2013439" cy="96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D0CA568-3E6C-4FF8-8CE5-122E18DD1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874" y="4916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30D5D59-79D0-4FA2-AAD1-80B45BD2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537" y="78360"/>
            <a:ext cx="1257466" cy="15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2" descr="W:\PUBLICITA\VIZUÁLNÍ_IDENTITA\loga\OPZ\logo_OPZ_barevne.jpg">
            <a:extLst>
              <a:ext uri="{FF2B5EF4-FFF2-40B4-BE49-F238E27FC236}">
                <a16:creationId xmlns:a16="http://schemas.microsoft.com/office/drawing/2014/main" id="{A9DECD5E-C1BB-421C-A34A-23015032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86" y="6159234"/>
            <a:ext cx="2949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C99763F-4158-4EE2-868E-70566C9338AF}"/>
              </a:ext>
            </a:extLst>
          </p:cNvPr>
          <p:cNvSpPr/>
          <p:nvPr/>
        </p:nvSpPr>
        <p:spPr>
          <a:xfrm>
            <a:off x="979140" y="91569"/>
            <a:ext cx="5545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x-none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x-none" sz="1400" dirty="0">
                <a:latin typeface="Arial" panose="020B0604020202020204" pitchFamily="34" charset="0"/>
                <a:ea typeface="Times New Roman" panose="02020603050405020304" pitchFamily="18" charset="0"/>
              </a:rPr>
              <a:t>Efektivní veře</a:t>
            </a:r>
            <a:r>
              <a:rPr lang="cs-CZ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jná</a:t>
            </a:r>
            <a:r>
              <a:rPr lang="x-none" sz="1400" dirty="0">
                <a:latin typeface="Arial" panose="020B0604020202020204" pitchFamily="34" charset="0"/>
                <a:ea typeface="Times New Roman" panose="02020603050405020304" pitchFamily="18" charset="0"/>
              </a:rPr>
              <a:t> správa obce Rohatec - cesta blíže k občanům“, evidenční číslo CZ.03.4.74/0.0/0.0/16_033/0002921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1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92B87-2FB7-448E-BB63-5492EA77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" y="168389"/>
            <a:ext cx="8919427" cy="1320800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4. Jak hodnotíte dopravní obslužnost obce prostřednictvím integrovaného dopravního systému?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85D7993-270D-49DF-9A44-238E83393134}"/>
              </a:ext>
            </a:extLst>
          </p:cNvPr>
          <p:cNvGrpSpPr/>
          <p:nvPr/>
        </p:nvGrpSpPr>
        <p:grpSpPr>
          <a:xfrm>
            <a:off x="513492" y="2019717"/>
            <a:ext cx="8919428" cy="3635359"/>
            <a:chOff x="436762" y="1966451"/>
            <a:chExt cx="9477127" cy="3818401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0136D9AC-6CE5-4D7A-B8B2-8F7B112ED2AB}"/>
                </a:ext>
              </a:extLst>
            </p:cNvPr>
            <p:cNvSpPr txBox="1"/>
            <p:nvPr/>
          </p:nvSpPr>
          <p:spPr>
            <a:xfrm>
              <a:off x="3062795" y="2814222"/>
              <a:ext cx="656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chemeClr val="bg1"/>
                  </a:solidFill>
                </a:rPr>
                <a:t>3,3</a:t>
              </a:r>
              <a:r>
                <a:rPr lang="cs-CZ" sz="1600" dirty="0">
                  <a:solidFill>
                    <a:schemeClr val="bg1"/>
                  </a:solidFill>
                </a:rPr>
                <a:t>%</a:t>
              </a: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B7B1F209-AF63-4765-A41B-C3D738798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84" t="50000" r="29838" b="23956"/>
            <a:stretch/>
          </p:blipFill>
          <p:spPr>
            <a:xfrm>
              <a:off x="436762" y="1966451"/>
              <a:ext cx="9477127" cy="3818401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DC1B0A58-BD67-4E3C-8A4D-A6B7C0B5D76D}"/>
                </a:ext>
              </a:extLst>
            </p:cNvPr>
            <p:cNvSpPr txBox="1"/>
            <p:nvPr/>
          </p:nvSpPr>
          <p:spPr>
            <a:xfrm>
              <a:off x="1162974" y="2798833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7,8%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76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763EF-E24E-4B46-819A-E7147EDE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3" y="253014"/>
            <a:ext cx="8771136" cy="186727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/>
                </a:solidFill>
              </a:rPr>
              <a:t>5. Pokud hodnotíte dopravní obslužnost obce prostřednictvím integrovaného dopravního systému jako špatnou, uveďte největší problémy: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119F1C-34D4-4656-811F-AAFC9F63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4397"/>
          </a:xfrm>
        </p:spPr>
        <p:txBody>
          <a:bodyPr/>
          <a:lstStyle/>
          <a:p>
            <a:endParaRPr lang="cs-CZ" dirty="0"/>
          </a:p>
          <a:p>
            <a:r>
              <a:rPr lang="cs-CZ" sz="2800" dirty="0"/>
              <a:t>nedostatek obslužnosti o víkendech a v posledních hodinách (autobus),</a:t>
            </a:r>
          </a:p>
          <a:p>
            <a:r>
              <a:rPr lang="cs-CZ" sz="2800" dirty="0"/>
              <a:t>dopravní obslužnost na </a:t>
            </a:r>
            <a:r>
              <a:rPr lang="cs-CZ" sz="2800" dirty="0" err="1"/>
              <a:t>Soboňky</a:t>
            </a:r>
            <a:r>
              <a:rPr lang="cs-CZ" sz="2800" dirty="0"/>
              <a:t>, </a:t>
            </a:r>
          </a:p>
          <a:p>
            <a:r>
              <a:rPr lang="cs-CZ" sz="2800" dirty="0"/>
              <a:t>ve stejný čas jede vlak i autobus,</a:t>
            </a:r>
          </a:p>
          <a:p>
            <a:r>
              <a:rPr lang="cs-CZ" sz="2800" dirty="0"/>
              <a:t>dlouhé časové prodlevy mezi spoji,</a:t>
            </a:r>
          </a:p>
          <a:p>
            <a:r>
              <a:rPr lang="cs-CZ" sz="2800" dirty="0"/>
              <a:t>špatné spoje o prázdninách,</a:t>
            </a:r>
          </a:p>
          <a:p>
            <a:r>
              <a:rPr lang="cs-CZ" sz="2800" dirty="0"/>
              <a:t>chybí spoje z Kolonie do Ratíškovic.</a:t>
            </a:r>
          </a:p>
        </p:txBody>
      </p:sp>
    </p:spTree>
    <p:extLst>
      <p:ext uri="{BB962C8B-B14F-4D97-AF65-F5344CB8AC3E}">
        <p14:creationId xmlns:p14="http://schemas.microsoft.com/office/powerpoint/2010/main" val="347999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95767-D6B0-4AA3-ABDA-EDC9600B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5" y="260515"/>
            <a:ext cx="9678856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6. Mezilidské vztahy v Rohatci považujete za: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F23853B-8BCC-48F4-AC32-1309A3BB7986}"/>
              </a:ext>
            </a:extLst>
          </p:cNvPr>
          <p:cNvGrpSpPr/>
          <p:nvPr/>
        </p:nvGrpSpPr>
        <p:grpSpPr>
          <a:xfrm>
            <a:off x="493522" y="1463217"/>
            <a:ext cx="8878528" cy="4334157"/>
            <a:chOff x="511278" y="1560871"/>
            <a:chExt cx="8878528" cy="4334157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D19D0849-FD6E-4AAD-80CA-CEC25C8327E0}"/>
                </a:ext>
              </a:extLst>
            </p:cNvPr>
            <p:cNvSpPr txBox="1"/>
            <p:nvPr/>
          </p:nvSpPr>
          <p:spPr>
            <a:xfrm>
              <a:off x="3506679" y="4078287"/>
              <a:ext cx="5982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</a:rPr>
                <a:t>4,4%</a:t>
              </a:r>
            </a:p>
          </p:txBody>
        </p:sp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A780E498-083E-4032-961B-181C3CA62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921" t="50000" r="36128" b="23655"/>
            <a:stretch/>
          </p:blipFill>
          <p:spPr>
            <a:xfrm>
              <a:off x="511278" y="1560871"/>
              <a:ext cx="8878528" cy="4334157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8F168FFB-202D-4F84-90C0-A015A63949AC}"/>
                </a:ext>
              </a:extLst>
            </p:cNvPr>
            <p:cNvSpPr txBox="1"/>
            <p:nvPr/>
          </p:nvSpPr>
          <p:spPr>
            <a:xfrm>
              <a:off x="4430077" y="3846158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2,7 %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79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21B73-39BC-4D4F-B777-ED5D69CB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82" y="201227"/>
            <a:ext cx="8596668" cy="1228078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7. Na co byste přednostně využil/a finanční prostředky obce? 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9756E1A9-6940-4F95-98A6-561E8EF15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965804"/>
              </p:ext>
            </p:extLst>
          </p:nvPr>
        </p:nvGraphicFramePr>
        <p:xfrm>
          <a:off x="68826" y="1307689"/>
          <a:ext cx="12123174" cy="5349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1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5907D-B033-4863-8F0C-FDA38298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8" y="280219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7. Na co byste přednostně využil/a finanční prostředky obce? (další náměty)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CF801F-E0F8-41D0-8568-DDD7C4B87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17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dirty="0"/>
              <a:t>Jiné:</a:t>
            </a:r>
          </a:p>
          <a:p>
            <a:r>
              <a:rPr lang="cs-CZ" sz="2800" dirty="0"/>
              <a:t>Spojení Kolonie a Rohatce bezpečnou komunikací</a:t>
            </a:r>
          </a:p>
          <a:p>
            <a:r>
              <a:rPr lang="cs-CZ" sz="2800" dirty="0"/>
              <a:t>Stromy u chodníků</a:t>
            </a:r>
          </a:p>
          <a:p>
            <a:r>
              <a:rPr lang="cs-CZ" sz="2800" dirty="0"/>
              <a:t>Vytvoření záhonků na pěstitelské práce pro ZŠ</a:t>
            </a:r>
          </a:p>
          <a:p>
            <a:r>
              <a:rPr lang="cs-CZ" sz="2800" dirty="0"/>
              <a:t>Dům pro seniory, pečovatelský dům</a:t>
            </a:r>
          </a:p>
          <a:p>
            <a:r>
              <a:rPr lang="cs-CZ" sz="2800" dirty="0"/>
              <a:t>Obecní byty</a:t>
            </a:r>
          </a:p>
          <a:p>
            <a:r>
              <a:rPr lang="cs-CZ" sz="2800" dirty="0"/>
              <a:t>Vyřešit parkování v obci</a:t>
            </a:r>
          </a:p>
          <a:p>
            <a:r>
              <a:rPr lang="cs-CZ" sz="2800" dirty="0"/>
              <a:t>Kamerový systém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51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072FE-AB30-4989-9E37-C7A604D3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51" y="184331"/>
            <a:ext cx="8596668" cy="1233997"/>
          </a:xfrm>
        </p:spPr>
        <p:txBody>
          <a:bodyPr/>
          <a:lstStyle/>
          <a:p>
            <a:r>
              <a:rPr lang="pl-PL" dirty="0">
                <a:solidFill>
                  <a:schemeClr val="accent4"/>
                </a:solidFill>
              </a:rPr>
              <a:t>8. Měla by se obec zaměřit na rozvoj cestovního ruchu?</a:t>
            </a:r>
            <a:endParaRPr lang="cs-CZ" dirty="0">
              <a:solidFill>
                <a:schemeClr val="accent4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FB2A6F0-6B35-4B41-AE31-D373D01A9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4" t="50000" r="35726" b="23805"/>
          <a:stretch/>
        </p:blipFill>
        <p:spPr>
          <a:xfrm>
            <a:off x="747252" y="1714500"/>
            <a:ext cx="8631160" cy="42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2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4EFAF-8CA4-4A49-A8A4-4AB957C3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102476"/>
            <a:ext cx="9321554" cy="150433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9. Měla by obec investovat do kompletní rekonstrukce kulturního domu v obci ?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816D613-FF34-43DD-90FF-C37FD00D43A1}"/>
              </a:ext>
            </a:extLst>
          </p:cNvPr>
          <p:cNvGrpSpPr/>
          <p:nvPr/>
        </p:nvGrpSpPr>
        <p:grpSpPr>
          <a:xfrm>
            <a:off x="431796" y="1748871"/>
            <a:ext cx="8943024" cy="4332334"/>
            <a:chOff x="431794" y="1748870"/>
            <a:chExt cx="9209355" cy="4394815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C734FA76-CCFF-4132-AC7A-FA89AE2D4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322" t="51691" r="34597" b="21550"/>
            <a:stretch/>
          </p:blipFill>
          <p:spPr>
            <a:xfrm>
              <a:off x="431794" y="1748870"/>
              <a:ext cx="9209355" cy="4394815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EC8B5E8-7AD4-48D5-80D6-44E9F561BE93}"/>
                </a:ext>
              </a:extLst>
            </p:cNvPr>
            <p:cNvSpPr txBox="1"/>
            <p:nvPr/>
          </p:nvSpPr>
          <p:spPr>
            <a:xfrm>
              <a:off x="3409025" y="221054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3 %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77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CC900-7D8B-4CDC-9865-CFCB5689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0" y="167487"/>
            <a:ext cx="8596668" cy="1320800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10. Měla by obec investovat do přestavby KD na Kolonii na společenské komunitní centrum pro Kolonii?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CC1A63-7C89-4AEF-913C-11B8E45361AF}"/>
              </a:ext>
            </a:extLst>
          </p:cNvPr>
          <p:cNvSpPr txBox="1"/>
          <p:nvPr/>
        </p:nvSpPr>
        <p:spPr>
          <a:xfrm>
            <a:off x="3142696" y="2574525"/>
            <a:ext cx="719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7,8%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A359C8-4AD7-420F-8102-7B71FA505148}"/>
              </a:ext>
            </a:extLst>
          </p:cNvPr>
          <p:cNvSpPr txBox="1"/>
          <p:nvPr/>
        </p:nvSpPr>
        <p:spPr>
          <a:xfrm>
            <a:off x="2361460" y="272841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7,8%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AFD0EA9-A46D-4027-A0F6-8B64EBEDE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3" t="40666" r="35806" b="31772"/>
          <a:stretch/>
        </p:blipFill>
        <p:spPr>
          <a:xfrm>
            <a:off x="557747" y="1908302"/>
            <a:ext cx="8692785" cy="44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BD7E0-6361-4CFF-8165-E647FFF5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18" y="103572"/>
            <a:ext cx="8596668" cy="1320800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11. Kterou z uvedených možností poskytovaných informací pro občany nejvíce využíváte?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D39A96-D3EE-4F52-B669-46EFC327A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3" t="44927" r="30000" b="25158"/>
          <a:stretch/>
        </p:blipFill>
        <p:spPr>
          <a:xfrm>
            <a:off x="202162" y="1894953"/>
            <a:ext cx="9405957" cy="35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7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967B6-4589-489F-A4C2-B8198C7D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266"/>
            <a:ext cx="8596668" cy="2100493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accent4"/>
                </a:solidFill>
              </a:rPr>
              <a:t>12. Areál letního kina- myslíte, že by bylo lepší jej zbourat a postavit jiný typ amfiteátru pro kulturní akce v areálu KD?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06FD941-46A0-403C-8D3E-7006D6E44E25}"/>
              </a:ext>
            </a:extLst>
          </p:cNvPr>
          <p:cNvGrpSpPr/>
          <p:nvPr/>
        </p:nvGrpSpPr>
        <p:grpSpPr>
          <a:xfrm>
            <a:off x="255354" y="1951941"/>
            <a:ext cx="9279263" cy="3694257"/>
            <a:chOff x="344130" y="2182761"/>
            <a:chExt cx="9537289" cy="3723461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2A5DD68E-C576-41D1-A419-F0F164DD9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242" t="52292" r="29435" b="22001"/>
            <a:stretch/>
          </p:blipFill>
          <p:spPr>
            <a:xfrm>
              <a:off x="344130" y="2182761"/>
              <a:ext cx="9537289" cy="3723461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943C79B4-933E-4D2A-BE08-F7C9D96894D0}"/>
                </a:ext>
              </a:extLst>
            </p:cNvPr>
            <p:cNvSpPr txBox="1"/>
            <p:nvPr/>
          </p:nvSpPr>
          <p:spPr>
            <a:xfrm>
              <a:off x="3080551" y="3705937"/>
              <a:ext cx="660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</a:rPr>
                <a:t>5,1 %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F97ABE1B-A11D-4204-8949-A59A097BB870}"/>
                </a:ext>
              </a:extLst>
            </p:cNvPr>
            <p:cNvSpPr txBox="1"/>
            <p:nvPr/>
          </p:nvSpPr>
          <p:spPr>
            <a:xfrm>
              <a:off x="3080551" y="4044491"/>
              <a:ext cx="660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</a:rPr>
                <a:t>3,6 %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11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541EE-A838-42F4-A4C9-54574D6B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072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Obsah Programu rozvoje obce: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038120-FF99-4B95-9B27-AD56A0E65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6959"/>
            <a:ext cx="8596668" cy="5211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u="sng" dirty="0"/>
              <a:t>Analytická část</a:t>
            </a:r>
          </a:p>
          <a:p>
            <a:pPr marL="914400" lvl="2" indent="0">
              <a:buNone/>
            </a:pPr>
            <a:r>
              <a:rPr lang="cs-CZ" sz="2400" u="sng" dirty="0"/>
              <a:t>Témata: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Území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Obyvatelstvo- demografická a sociální situace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Hospodářství- ekonomická situace, trh práce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Infrastruktura- technická a dopravní infrastruktura, dopravní obslužnost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Vybavenost území- zdravotnictví, sociální péče, kultura a péče o památky, sport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Životní prostředí – stav ŽP, ochrana ŽP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472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76518-E354-4FA5-8767-6DDB45AB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19" y="147961"/>
            <a:ext cx="8786262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13. Jak intenzivně pociťujete hluk železniční dopravy?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0A4FDAF-E45B-4D56-A7D0-EF5413526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07" t="41822" r="35777" b="32660"/>
          <a:stretch/>
        </p:blipFill>
        <p:spPr>
          <a:xfrm>
            <a:off x="790867" y="1811045"/>
            <a:ext cx="8388267" cy="40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67555-D500-439E-AEBC-B6369EC6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18" y="170580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14. Třídíte odpad?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657B992E-A23D-4DB4-914A-E0D9558805F7}"/>
              </a:ext>
            </a:extLst>
          </p:cNvPr>
          <p:cNvGrpSpPr/>
          <p:nvPr/>
        </p:nvGrpSpPr>
        <p:grpSpPr>
          <a:xfrm>
            <a:off x="831727" y="1491380"/>
            <a:ext cx="8010433" cy="4128629"/>
            <a:chOff x="929381" y="2050229"/>
            <a:chExt cx="8010433" cy="4128629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EA71CBB1-F861-4A7D-ACD3-8F0A6A11C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242" t="41008" r="38762" b="34017"/>
            <a:stretch/>
          </p:blipFill>
          <p:spPr>
            <a:xfrm>
              <a:off x="929381" y="2050229"/>
              <a:ext cx="8010433" cy="4128629"/>
            </a:xfrm>
            <a:prstGeom prst="rect">
              <a:avLst/>
            </a:prstGeom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4B264597-CF4D-4E8F-98BA-A104FF593254}"/>
                </a:ext>
              </a:extLst>
            </p:cNvPr>
            <p:cNvSpPr txBox="1"/>
            <p:nvPr/>
          </p:nvSpPr>
          <p:spPr>
            <a:xfrm>
              <a:off x="4829453" y="3929877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0,9 %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695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F13C5-C5C8-49B4-9D72-B36B3128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" y="134151"/>
            <a:ext cx="9202759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 15. Vyhovuje Vám systém třídění odpadů?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AEEBBA4-B2AA-46E8-A296-D8B6BF700177}"/>
              </a:ext>
            </a:extLst>
          </p:cNvPr>
          <p:cNvGrpSpPr/>
          <p:nvPr/>
        </p:nvGrpSpPr>
        <p:grpSpPr>
          <a:xfrm>
            <a:off x="664520" y="1358037"/>
            <a:ext cx="8476999" cy="4141926"/>
            <a:chOff x="895340" y="1930400"/>
            <a:chExt cx="8476999" cy="4141926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7420CD64-E214-49D6-986B-907340E67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97" t="41686" r="36141" b="32117"/>
            <a:stretch/>
          </p:blipFill>
          <p:spPr>
            <a:xfrm>
              <a:off x="895340" y="1930400"/>
              <a:ext cx="8476999" cy="4141926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36CF150-EEDF-4C95-BD3F-8BAB56B7A45A}"/>
                </a:ext>
              </a:extLst>
            </p:cNvPr>
            <p:cNvSpPr txBox="1"/>
            <p:nvPr/>
          </p:nvSpPr>
          <p:spPr>
            <a:xfrm>
              <a:off x="3986074" y="3694175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3,9 %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984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3917A-1FD9-4AD7-A7CB-43CD0DDF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3" y="117383"/>
            <a:ext cx="8857283" cy="1010081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16. Pokud Vám nevyhovuje systém třídění odpadů, uveďte proč: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9B75AB3-6C74-45B4-9EE6-2B2FF81B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17192"/>
          </a:xfrm>
        </p:spPr>
        <p:txBody>
          <a:bodyPr>
            <a:normAutofit/>
          </a:bodyPr>
          <a:lstStyle/>
          <a:p>
            <a:r>
              <a:rPr lang="cs-CZ" sz="3200" dirty="0"/>
              <a:t>více kontejnerů na tříděný odpad,</a:t>
            </a:r>
          </a:p>
          <a:p>
            <a:r>
              <a:rPr lang="cs-CZ" sz="3200" dirty="0"/>
              <a:t>chybí kontejner na třídění kovů, </a:t>
            </a:r>
          </a:p>
          <a:p>
            <a:r>
              <a:rPr lang="cs-CZ" sz="3200" dirty="0"/>
              <a:t>častější vývoz plastů,</a:t>
            </a:r>
          </a:p>
          <a:p>
            <a:r>
              <a:rPr lang="cs-CZ" sz="3200" dirty="0"/>
              <a:t>upravit provozní dobu sběrných dvorů,</a:t>
            </a:r>
          </a:p>
          <a:p>
            <a:r>
              <a:rPr lang="cs-CZ" sz="3200" dirty="0"/>
              <a:t>informace o nakládání s tříděným odpadem- co se děje s odpadem dále po vytřídění.</a:t>
            </a:r>
          </a:p>
        </p:txBody>
      </p:sp>
    </p:spTree>
    <p:extLst>
      <p:ext uri="{BB962C8B-B14F-4D97-AF65-F5344CB8AC3E}">
        <p14:creationId xmlns:p14="http://schemas.microsoft.com/office/powerpoint/2010/main" val="1727695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5CD35-84CC-4278-850F-78C07008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" y="112450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17. Vyplňovaly více ženy, než muži: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47CF71C-4C37-483B-988C-8362ED456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2" t="42229" r="40437" b="31846"/>
          <a:stretch/>
        </p:blipFill>
        <p:spPr>
          <a:xfrm>
            <a:off x="1420426" y="1660125"/>
            <a:ext cx="7022607" cy="39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69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B7BC-459B-4A08-A870-0BAA4C81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062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18. Věkové složení: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6E0DBE5-4214-4572-85E6-F94D54312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4" t="41822" r="38107" b="31845"/>
          <a:stretch/>
        </p:blipFill>
        <p:spPr>
          <a:xfrm>
            <a:off x="1103463" y="1613283"/>
            <a:ext cx="8049416" cy="43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71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CDEF5-09F2-4713-BBFD-B000E474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0" y="74909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19. V obci žiji od: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1F9D1ED-EDBD-429E-BB47-090CE7AF805E}"/>
              </a:ext>
            </a:extLst>
          </p:cNvPr>
          <p:cNvGrpSpPr/>
          <p:nvPr/>
        </p:nvGrpSpPr>
        <p:grpSpPr>
          <a:xfrm>
            <a:off x="303838" y="1395709"/>
            <a:ext cx="9319556" cy="3823746"/>
            <a:chOff x="277205" y="1795819"/>
            <a:chExt cx="9319556" cy="3823746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E5C4D845-3693-4A64-9E11-DB8A8D5EF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96" t="42636" r="30119" b="30760"/>
            <a:stretch/>
          </p:blipFill>
          <p:spPr>
            <a:xfrm>
              <a:off x="277205" y="1795819"/>
              <a:ext cx="9319556" cy="3823746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1FE80FF4-F5C0-4177-84EC-9C05D4304922}"/>
                </a:ext>
              </a:extLst>
            </p:cNvPr>
            <p:cNvSpPr txBox="1"/>
            <p:nvPr/>
          </p:nvSpPr>
          <p:spPr>
            <a:xfrm>
              <a:off x="3027285" y="3338360"/>
              <a:ext cx="660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</a:rPr>
                <a:t>4,8 %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835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BBDD3-1D8B-46B0-8C75-00C35872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115409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20. Typ domácností: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CB676D-AAF2-4AF5-84A2-EDE5AC135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1" t="42093" r="29489" b="32661"/>
          <a:stretch/>
        </p:blipFill>
        <p:spPr>
          <a:xfrm>
            <a:off x="291121" y="1613517"/>
            <a:ext cx="9394417" cy="35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9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DF4BE-6FE1-4EE4-97A3-4C28F0F3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6" y="108505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21. Vaše náměty a připomínky: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853847-89D0-4C6E-ADA0-63CAA8DE9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305"/>
            <a:ext cx="9318922" cy="5060272"/>
          </a:xfrm>
        </p:spPr>
        <p:txBody>
          <a:bodyPr>
            <a:noAutofit/>
          </a:bodyPr>
          <a:lstStyle/>
          <a:p>
            <a:r>
              <a:rPr lang="cs-CZ" sz="2400" dirty="0"/>
              <a:t>reprezentativní kulturní dům v obci- jeden kulturní areál spolu s letním kinem</a:t>
            </a:r>
          </a:p>
          <a:p>
            <a:r>
              <a:rPr lang="cs-CZ" sz="2400" dirty="0"/>
              <a:t>zlepšit bezpečnost: rychlost aut v obci, kamerový systém na dětské hřiště a u muzea, zlepšit dopravní situaci před OÚ (zákaz stání na silnici), více parkovacích míst v obci, podchod (nadchod) přes silnici I/55 na Kolonii</a:t>
            </a:r>
          </a:p>
          <a:p>
            <a:r>
              <a:rPr lang="cs-CZ" sz="2400" dirty="0"/>
              <a:t>zákaz konzumace alkoholu na veřejnosti</a:t>
            </a:r>
          </a:p>
          <a:p>
            <a:r>
              <a:rPr lang="cs-CZ" sz="2400" dirty="0"/>
              <a:t>kanalizace na </a:t>
            </a:r>
            <a:r>
              <a:rPr lang="cs-CZ" sz="2400" dirty="0" err="1"/>
              <a:t>Soboňkách</a:t>
            </a:r>
            <a:endParaRPr lang="cs-CZ" sz="2400" dirty="0"/>
          </a:p>
          <a:p>
            <a:r>
              <a:rPr lang="cs-CZ" sz="2400" dirty="0"/>
              <a:t>více zeleně, větší propagace ochrany životního prostředí, rybník v obci, přírodní koupaliště, málo odpadkových košů</a:t>
            </a:r>
          </a:p>
          <a:p>
            <a:r>
              <a:rPr lang="cs-CZ" sz="2400" dirty="0"/>
              <a:t>postihy majitelů psů za psí exkrementy</a:t>
            </a:r>
          </a:p>
          <a:p>
            <a:r>
              <a:rPr lang="cs-CZ" sz="2400" dirty="0"/>
              <a:t>silný zvuk rozhlasu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907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DF4BE-6FE1-4EE4-97A3-4C28F0F3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139577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21. Vaše náměty a připomínky: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853847-89D0-4C6E-ADA0-63CAA8DE9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2043"/>
            <a:ext cx="8596668" cy="5317724"/>
          </a:xfrm>
        </p:spPr>
        <p:txBody>
          <a:bodyPr>
            <a:noAutofit/>
          </a:bodyPr>
          <a:lstStyle/>
          <a:p>
            <a:r>
              <a:rPr lang="cs-CZ" sz="2400" dirty="0"/>
              <a:t>více investic v částech Kopec, Kolonie a </a:t>
            </a:r>
            <a:r>
              <a:rPr lang="cs-CZ" sz="2400" dirty="0" err="1"/>
              <a:t>Soboňky</a:t>
            </a:r>
            <a:r>
              <a:rPr lang="cs-CZ" sz="2400" dirty="0"/>
              <a:t> (koncepční plán)</a:t>
            </a:r>
          </a:p>
          <a:p>
            <a:r>
              <a:rPr lang="cs-CZ" sz="2400" dirty="0"/>
              <a:t>vzhled obce: výměna stožárů veřejného osvětlení za pozinkované, všechny cesty olemovat obrubníky, stav hlavní silnice</a:t>
            </a:r>
          </a:p>
          <a:p>
            <a:r>
              <a:rPr lang="cs-CZ" sz="2400" dirty="0"/>
              <a:t>zajistit bezpečné cyklostezky do Hodonína, Petrova a Ratíškovic</a:t>
            </a:r>
          </a:p>
          <a:p>
            <a:r>
              <a:rPr lang="cs-CZ" sz="2400" dirty="0"/>
              <a:t>chybí dům pro seniory</a:t>
            </a:r>
          </a:p>
          <a:p>
            <a:r>
              <a:rPr lang="cs-CZ" sz="2400" dirty="0"/>
              <a:t>přístaviště: vylepšit přístaviště (po vzoru v Petrově), střídat akce mezi přístavištěm v obci a přístavištěm na Kolonii (např. Den dětí)</a:t>
            </a:r>
          </a:p>
          <a:p>
            <a:r>
              <a:rPr lang="cs-CZ" sz="2400" dirty="0"/>
              <a:t>podpora chasy, možnost půjčování krojů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7208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541EE-A838-42F4-A4C9-54574D6B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072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Obsah Programu rozvoje obce: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038120-FF99-4B95-9B27-AD56A0E65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6140"/>
            <a:ext cx="8596668" cy="5211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u="sng" dirty="0"/>
              <a:t>Návrhová část</a:t>
            </a:r>
          </a:p>
          <a:p>
            <a:pPr marL="914400" lvl="2" indent="0">
              <a:buNone/>
            </a:pPr>
            <a:r>
              <a:rPr lang="cs-CZ" sz="2400" u="sng" dirty="0"/>
              <a:t>Témata: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Infrastruktura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Školství, mimoškolní výchova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Kultura a cestovní ruch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Sport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Životní prostředí, ekologie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Komunitní život v obci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Sociální politika a zdravotnictví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Doprava</a:t>
            </a:r>
          </a:p>
          <a:p>
            <a:pPr lvl="2">
              <a:buFont typeface="+mj-lt"/>
              <a:buAutoNum type="arabicParenR"/>
            </a:pPr>
            <a:r>
              <a:rPr lang="cs-CZ" sz="2400" dirty="0"/>
              <a:t>Bezpečnost</a:t>
            </a:r>
          </a:p>
          <a:p>
            <a:pPr marL="914400" lvl="2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3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-hlavička">
            <a:extLst>
              <a:ext uri="{FF2B5EF4-FFF2-40B4-BE49-F238E27FC236}">
                <a16:creationId xmlns:a16="http://schemas.microsoft.com/office/drawing/2014/main" id="{4012403B-E48B-43C5-8B0D-E9A980A0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42" y="5056596"/>
            <a:ext cx="2726612" cy="13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D0CA568-3E6C-4FF8-8CE5-122E18DD1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874" y="4916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30D5D59-79D0-4FA2-AAD1-80B45BD2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7" y="5130083"/>
            <a:ext cx="1257466" cy="15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2" descr="W:\PUBLICITA\VIZUÁLNÍ_IDENTITA\loga\OPZ\logo_OPZ_barevne.jpg">
            <a:extLst>
              <a:ext uri="{FF2B5EF4-FFF2-40B4-BE49-F238E27FC236}">
                <a16:creationId xmlns:a16="http://schemas.microsoft.com/office/drawing/2014/main" id="{A9DECD5E-C1BB-421C-A34A-23015032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0" y="95727"/>
            <a:ext cx="2949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C99763F-4158-4EE2-868E-70566C9338AF}"/>
              </a:ext>
            </a:extLst>
          </p:cNvPr>
          <p:cNvSpPr/>
          <p:nvPr/>
        </p:nvSpPr>
        <p:spPr>
          <a:xfrm>
            <a:off x="4059284" y="120552"/>
            <a:ext cx="5545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x-none" i="1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x-none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Efektivní veře</a:t>
            </a:r>
            <a:r>
              <a:rPr lang="cs-CZ" sz="1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jná</a:t>
            </a:r>
            <a:r>
              <a:rPr lang="x-none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 správa obce Rohatec - cesta blíže k občanům“, evidenční číslo CZ.03.4.74/0.0/0.0/16_033/0002921</a:t>
            </a:r>
            <a:endParaRPr lang="cs-CZ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7E7FC14F-4A0D-406D-AB96-FFB70C16E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060" y="1763752"/>
            <a:ext cx="7766936" cy="1646302"/>
          </a:xfrm>
        </p:spPr>
        <p:txBody>
          <a:bodyPr/>
          <a:lstStyle/>
          <a:p>
            <a:r>
              <a:rPr lang="cs-CZ" dirty="0"/>
              <a:t>Děkujeme za pozornost.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BB296A4-EB76-423A-9AC2-36881C2C8113}"/>
              </a:ext>
            </a:extLst>
          </p:cNvPr>
          <p:cNvSpPr txBox="1"/>
          <p:nvPr/>
        </p:nvSpPr>
        <p:spPr>
          <a:xfrm>
            <a:off x="5628442" y="4216893"/>
            <a:ext cx="348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Ing. Petra Křivánková Ph.D.</a:t>
            </a:r>
          </a:p>
          <a:p>
            <a:r>
              <a:rPr lang="cs-CZ" sz="2000" dirty="0"/>
              <a:t>Ing. Helena Chrástková</a:t>
            </a:r>
          </a:p>
        </p:txBody>
      </p:sp>
    </p:spTree>
    <p:extLst>
      <p:ext uri="{BB962C8B-B14F-4D97-AF65-F5344CB8AC3E}">
        <p14:creationId xmlns:p14="http://schemas.microsoft.com/office/powerpoint/2010/main" val="16087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E21B9-C9A4-4B77-BCCC-9B94CE0F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708" y="2955031"/>
            <a:ext cx="8353887" cy="1320800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solidFill>
                  <a:schemeClr val="accent4"/>
                </a:solidFill>
              </a:rPr>
              <a:t>Výsledky dotazníkového šetření.</a:t>
            </a:r>
          </a:p>
        </p:txBody>
      </p:sp>
    </p:spTree>
    <p:extLst>
      <p:ext uri="{BB962C8B-B14F-4D97-AF65-F5344CB8AC3E}">
        <p14:creationId xmlns:p14="http://schemas.microsoft.com/office/powerpoint/2010/main" val="287849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43ABE-C47E-484B-9C59-F79C8C26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4410"/>
            <a:ext cx="8596668" cy="1425990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                           </a:t>
            </a:r>
            <a:r>
              <a:rPr lang="cs-CZ" dirty="0">
                <a:solidFill>
                  <a:schemeClr val="accent4"/>
                </a:solidFill>
              </a:rPr>
              <a:t>Účast: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3F8E67-9858-4CF2-BAD5-2E81DC3A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90"/>
            <a:ext cx="9272911" cy="1425990"/>
          </a:xfrm>
        </p:spPr>
        <p:txBody>
          <a:bodyPr>
            <a:noAutofit/>
          </a:bodyPr>
          <a:lstStyle/>
          <a:p>
            <a:r>
              <a:rPr lang="cs-CZ" sz="3200" dirty="0"/>
              <a:t>Počet vyplněných dotazníků:</a:t>
            </a:r>
          </a:p>
          <a:p>
            <a:pPr marL="0" indent="0">
              <a:buNone/>
            </a:pPr>
            <a:r>
              <a:rPr lang="cs-CZ" sz="3200" dirty="0"/>
              <a:t>  </a:t>
            </a:r>
            <a:r>
              <a:rPr lang="cs-CZ" sz="3200" b="1" dirty="0"/>
              <a:t>333 kusů </a:t>
            </a:r>
            <a:r>
              <a:rPr lang="cs-CZ" sz="3200" dirty="0"/>
              <a:t>(77 elektronicky, 256 papírově)</a:t>
            </a:r>
          </a:p>
          <a:p>
            <a:r>
              <a:rPr lang="cs-CZ" sz="3200" dirty="0"/>
              <a:t>Počet občanů Rohatce nad 15 let: </a:t>
            </a:r>
          </a:p>
          <a:p>
            <a:pPr marL="0" indent="0">
              <a:buNone/>
            </a:pPr>
            <a:r>
              <a:rPr lang="cs-CZ" sz="3200" dirty="0"/>
              <a:t>   3 045 obyvatel</a:t>
            </a:r>
          </a:p>
          <a:p>
            <a:r>
              <a:rPr lang="cs-CZ" sz="3200" b="1" dirty="0"/>
              <a:t>11 %</a:t>
            </a:r>
            <a:r>
              <a:rPr lang="cs-CZ" sz="3200" dirty="0"/>
              <a:t> obyvatel (nad 15 let) vyplnilo dotazník</a:t>
            </a:r>
          </a:p>
        </p:txBody>
      </p:sp>
    </p:spTree>
    <p:extLst>
      <p:ext uri="{BB962C8B-B14F-4D97-AF65-F5344CB8AC3E}">
        <p14:creationId xmlns:p14="http://schemas.microsoft.com/office/powerpoint/2010/main" val="43029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49128-5DFB-475B-979B-F7EB0661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59" y="247173"/>
            <a:ext cx="6380414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1. Jak se Vám v Rohatci žije?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C020AF9-8C62-4B2D-A135-1B86A11A7756}"/>
              </a:ext>
            </a:extLst>
          </p:cNvPr>
          <p:cNvGrpSpPr/>
          <p:nvPr/>
        </p:nvGrpSpPr>
        <p:grpSpPr>
          <a:xfrm>
            <a:off x="764243" y="1674225"/>
            <a:ext cx="8630622" cy="4276202"/>
            <a:chOff x="719855" y="1691980"/>
            <a:chExt cx="8630622" cy="427620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FF76CC5-F06E-45B1-A96A-3AA8F0CA0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84" t="35456" r="37823" b="39890"/>
            <a:stretch/>
          </p:blipFill>
          <p:spPr>
            <a:xfrm>
              <a:off x="719855" y="1691980"/>
              <a:ext cx="8630622" cy="4276202"/>
            </a:xfrm>
            <a:prstGeom prst="rect">
              <a:avLst/>
            </a:prstGeom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3FBFE0FC-2165-48CF-88A6-BC6D5D92769D}"/>
                </a:ext>
              </a:extLst>
            </p:cNvPr>
            <p:cNvSpPr txBox="1"/>
            <p:nvPr/>
          </p:nvSpPr>
          <p:spPr>
            <a:xfrm>
              <a:off x="4740675" y="3764625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1,8 %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551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45543-2783-4C24-B4BB-03ADF56B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3" y="205350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2. Co by se mělo v Rohatci především zlepšit?</a:t>
            </a:r>
          </a:p>
        </p:txBody>
      </p:sp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3CADB109-107E-424C-BB07-5B37488F2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49461"/>
              </p:ext>
            </p:extLst>
          </p:nvPr>
        </p:nvGraphicFramePr>
        <p:xfrm>
          <a:off x="168676" y="1633491"/>
          <a:ext cx="11549848" cy="522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723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45543-2783-4C24-B4BB-03ADF56B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94" y="311883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accent4"/>
                </a:solidFill>
              </a:rPr>
              <a:t>2. Co by se mělo v Rohatci především zlepšit? (další náměty- odrážka jiné)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79D0E0-D375-478F-802C-8B449A969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Jiné: </a:t>
            </a:r>
          </a:p>
          <a:p>
            <a:r>
              <a:rPr lang="cs-CZ" sz="2800" dirty="0"/>
              <a:t>výměna veřejného osvětlení podél hlavní silnice,</a:t>
            </a:r>
          </a:p>
          <a:p>
            <a:r>
              <a:rPr lang="cs-CZ" sz="2800" dirty="0"/>
              <a:t>příprava nových ploch pro výstavbu RD,</a:t>
            </a:r>
          </a:p>
          <a:p>
            <a:r>
              <a:rPr lang="cs-CZ" sz="2800" dirty="0"/>
              <a:t>nové WC na letním kině,</a:t>
            </a:r>
          </a:p>
          <a:p>
            <a:r>
              <a:rPr lang="cs-CZ" sz="2800" dirty="0"/>
              <a:t>péče o starší občany,</a:t>
            </a:r>
          </a:p>
          <a:p>
            <a:r>
              <a:rPr lang="cs-CZ" sz="2800" dirty="0"/>
              <a:t>lavičky.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7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35EA4-BB1B-4485-8A31-56CCFEB7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28" y="177554"/>
            <a:ext cx="8596668" cy="129614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3. Jaké služby v obci občanům Rohatce nejvíce chybí?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BECD70-B148-4DE4-9C58-A154AB96D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8800"/>
            <a:ext cx="9611885" cy="5029200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/>
              <a:t>bankomat (44 odpovědí)</a:t>
            </a:r>
          </a:p>
          <a:p>
            <a:r>
              <a:rPr lang="cs-CZ" sz="2800" dirty="0"/>
              <a:t>obchod na Kolonii (12 odpovědí)</a:t>
            </a:r>
          </a:p>
          <a:p>
            <a:r>
              <a:rPr lang="cs-CZ" sz="2800" dirty="0"/>
              <a:t>zlepšení péče o seniory (11 odpovědí): 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cs-CZ" sz="2800" dirty="0"/>
              <a:t>domov důchodců, pečovatelský dům, penzion pro seniory, rozvoz jídel, pečovatelky, taxi pro seniory</a:t>
            </a:r>
          </a:p>
          <a:p>
            <a:r>
              <a:rPr lang="cs-CZ" sz="2800" dirty="0"/>
              <a:t>děti: 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cs-CZ" sz="2800" dirty="0"/>
              <a:t>dětské kroužky, jesle, hlídání dětí o prázdninách (delší služby MŠ nebo příměstského tábora)</a:t>
            </a:r>
          </a:p>
          <a:p>
            <a:r>
              <a:rPr lang="cs-CZ" sz="2800" dirty="0"/>
              <a:t>restaurace (např. i fungující večer nebo kde se dá zajít i s dětmi)</a:t>
            </a:r>
          </a:p>
          <a:p>
            <a:r>
              <a:rPr lang="cs-CZ" sz="2800" dirty="0"/>
              <a:t>specializované obchody (textil, galantérie, obuv, zahradnictví)</a:t>
            </a:r>
          </a:p>
          <a:p>
            <a:r>
              <a:rPr lang="cs-CZ" sz="2800" dirty="0"/>
              <a:t>WC na hřbitově, přírodní koupaliště, obecní policie, hladové okno, smuteční síň, bowling, posilovna, startovací byty, </a:t>
            </a:r>
            <a:r>
              <a:rPr lang="cs-CZ" sz="2800" dirty="0" err="1"/>
              <a:t>info</a:t>
            </a:r>
            <a:r>
              <a:rPr lang="cs-CZ" sz="2800" dirty="0"/>
              <a:t> systém pro turisty a cyklisty</a:t>
            </a:r>
            <a:r>
              <a:rPr lang="cs-CZ" sz="1800" dirty="0"/>
              <a:t>														</a:t>
            </a:r>
          </a:p>
        </p:txBody>
      </p:sp>
    </p:spTree>
    <p:extLst>
      <p:ext uri="{BB962C8B-B14F-4D97-AF65-F5344CB8AC3E}">
        <p14:creationId xmlns:p14="http://schemas.microsoft.com/office/powerpoint/2010/main" val="130068681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857</TotalTime>
  <Words>884</Words>
  <Application>Microsoft Office PowerPoint</Application>
  <PresentationFormat>Širokoúhlá obrazovka</PresentationFormat>
  <Paragraphs>129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Trebuchet MS</vt:lpstr>
      <vt:lpstr>Wingdings</vt:lpstr>
      <vt:lpstr>Wingdings 3</vt:lpstr>
      <vt:lpstr>Fazeta</vt:lpstr>
      <vt:lpstr>Program rozvoje obce Rohatec  na období 2019–2025:   Diskuzní setkání občanů a výsledky dotazníku pro obyvatele.</vt:lpstr>
      <vt:lpstr>Obsah Programu rozvoje obce:</vt:lpstr>
      <vt:lpstr>Obsah Programu rozvoje obce:</vt:lpstr>
      <vt:lpstr>Výsledky dotazníkového šetření.</vt:lpstr>
      <vt:lpstr>                            Účast:</vt:lpstr>
      <vt:lpstr>1. Jak se Vám v Rohatci žije?</vt:lpstr>
      <vt:lpstr>2. Co by se mělo v Rohatci především zlepšit?</vt:lpstr>
      <vt:lpstr>2. Co by se mělo v Rohatci především zlepšit? (další náměty- odrážka jiné)</vt:lpstr>
      <vt:lpstr>3. Jaké služby v obci občanům Rohatce nejvíce chybí?</vt:lpstr>
      <vt:lpstr>4. Jak hodnotíte dopravní obslužnost obce prostřednictvím integrovaného dopravního systému?</vt:lpstr>
      <vt:lpstr>5. Pokud hodnotíte dopravní obslužnost obce prostřednictvím integrovaného dopravního systému jako špatnou, uveďte největší problémy:</vt:lpstr>
      <vt:lpstr>6. Mezilidské vztahy v Rohatci považujete za:</vt:lpstr>
      <vt:lpstr>7. Na co byste přednostně využil/a finanční prostředky obce? </vt:lpstr>
      <vt:lpstr>7. Na co byste přednostně využil/a finanční prostředky obce? (další náměty)</vt:lpstr>
      <vt:lpstr>8. Měla by se obec zaměřit na rozvoj cestovního ruchu?</vt:lpstr>
      <vt:lpstr>9. Měla by obec investovat do kompletní rekonstrukce kulturního domu v obci ?</vt:lpstr>
      <vt:lpstr>10. Měla by obec investovat do přestavby KD na Kolonii na společenské komunitní centrum pro Kolonii?</vt:lpstr>
      <vt:lpstr>11. Kterou z uvedených možností poskytovaných informací pro občany nejvíce využíváte?</vt:lpstr>
      <vt:lpstr>12. Areál letního kina- myslíte, že by bylo lepší jej zbourat a postavit jiný typ amfiteátru pro kulturní akce v areálu KD?</vt:lpstr>
      <vt:lpstr>13. Jak intenzivně pociťujete hluk železniční dopravy?</vt:lpstr>
      <vt:lpstr>14. Třídíte odpad?</vt:lpstr>
      <vt:lpstr> 15. Vyhovuje Vám systém třídění odpadů?</vt:lpstr>
      <vt:lpstr>16. Pokud Vám nevyhovuje systém třídění odpadů, uveďte proč:</vt:lpstr>
      <vt:lpstr>17. Vyplňovaly více ženy, než muži:</vt:lpstr>
      <vt:lpstr>18. Věkové složení:</vt:lpstr>
      <vt:lpstr>19. V obci žiji od:</vt:lpstr>
      <vt:lpstr>20. Typ domácností:</vt:lpstr>
      <vt:lpstr>21. Vaše náměty a připomínky:</vt:lpstr>
      <vt:lpstr>21. Vaše náměty a připomínky:</vt:lpstr>
      <vt:lpstr>Děkujeme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rozvoje obce Lužice na období 2018–2024: Dotazník pro obyvatele</dc:title>
  <dc:creator>Uživatel</dc:creator>
  <cp:lastModifiedBy>Uživatel</cp:lastModifiedBy>
  <cp:revision>65</cp:revision>
  <dcterms:created xsi:type="dcterms:W3CDTF">2017-10-24T07:23:31Z</dcterms:created>
  <dcterms:modified xsi:type="dcterms:W3CDTF">2018-10-11T07:04:52Z</dcterms:modified>
</cp:coreProperties>
</file>